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3" r:id="rId4"/>
  </p:sldMasterIdLst>
  <p:notesMasterIdLst>
    <p:notesMasterId r:id="rId12"/>
  </p:notesMasterIdLst>
  <p:handoutMasterIdLst>
    <p:handoutMasterId r:id="rId13"/>
  </p:handoutMasterIdLst>
  <p:sldIdLst>
    <p:sldId id="2004" r:id="rId5"/>
    <p:sldId id="2013" r:id="rId6"/>
    <p:sldId id="2014" r:id="rId7"/>
    <p:sldId id="2015" r:id="rId8"/>
    <p:sldId id="2017" r:id="rId9"/>
    <p:sldId id="2018" r:id="rId10"/>
    <p:sldId id="2012" r:id="rId11"/>
  </p:sldIdLst>
  <p:sldSz cx="12192000" cy="6858000"/>
  <p:notesSz cx="7010400" cy="9296400"/>
  <p:defaultTextStyle>
    <a:defPPr>
      <a:defRPr lang="en-US"/>
    </a:defPPr>
    <a:lvl1pPr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vers, Christine" initials="RC" lastIdx="10" clrIdx="0">
    <p:extLst>
      <p:ext uri="{19B8F6BF-5375-455C-9EA6-DF929625EA0E}">
        <p15:presenceInfo xmlns:p15="http://schemas.microsoft.com/office/powerpoint/2012/main" userId="S::crivers@epri.com::80e8de17-408a-4ed1-a111-481bf9cfdfa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F1FF"/>
    <a:srgbClr val="003296"/>
    <a:srgbClr val="0B9E9A"/>
    <a:srgbClr val="33CCCC"/>
    <a:srgbClr val="239592"/>
    <a:srgbClr val="233E92"/>
    <a:srgbClr val="97BFE6"/>
    <a:srgbClr val="223E92"/>
    <a:srgbClr val="03369D"/>
    <a:srgbClr val="BBE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85801" autoAdjust="0"/>
  </p:normalViewPr>
  <p:slideViewPr>
    <p:cSldViewPr snapToGrid="0">
      <p:cViewPr varScale="1">
        <p:scale>
          <a:sx n="115" d="100"/>
          <a:sy n="115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38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91D5B-F21D-4A23-BC16-77D248A42E04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87700-C2CA-4156-B879-80D1DD799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096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628" cy="466412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183" y="0"/>
            <a:ext cx="3037628" cy="466412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r">
              <a:defRPr sz="1200"/>
            </a:lvl1pPr>
          </a:lstStyle>
          <a:p>
            <a:fld id="{21D603EA-85D6-422C-AB10-17A2A7923832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50" tIns="45825" rIns="91650" bIns="4582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59" y="4474689"/>
            <a:ext cx="5607684" cy="3659661"/>
          </a:xfrm>
          <a:prstGeom prst="rect">
            <a:avLst/>
          </a:prstGeom>
        </p:spPr>
        <p:txBody>
          <a:bodyPr vert="horz" lIns="91650" tIns="45825" rIns="91650" bIns="4582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89"/>
            <a:ext cx="3037628" cy="466411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183" y="8829989"/>
            <a:ext cx="3037628" cy="466411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r">
              <a:defRPr sz="1200"/>
            </a:lvl1pPr>
          </a:lstStyle>
          <a:p>
            <a:fld id="{6DE649CB-0B81-4204-A849-0379B10D6E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5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PRINews" TargetMode="External"/><Relationship Id="rId3" Type="http://schemas.openxmlformats.org/officeDocument/2006/relationships/hyperlink" Target="http://www.epri.com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facebook.com/EPRI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company/epri" TargetMode="External"/><Relationship Id="rId9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PRI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468234-2983-47E5-B4DC-161BE0A9EF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708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Rectangle 8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3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14" name="TextBox 13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15" name="Straight Connector 14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5" name="Picture 4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6" name="Picture 5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6081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Highligh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3E03F-F02F-4FA3-91CB-67CB14095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182563"/>
            <a:ext cx="11430000" cy="7315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7D7085-5105-4024-BD3C-F69FB71287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760" y="5943600"/>
            <a:ext cx="11430000" cy="548640"/>
          </a:xfrm>
          <a:solidFill>
            <a:srgbClr val="0040C0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  <a:lvl2pPr marL="28733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880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11430000" cy="7315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244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11430000" cy="7315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60" y="1005840"/>
            <a:ext cx="5577840" cy="539496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005840"/>
            <a:ext cx="5577840" cy="539496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11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ighligh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11430000" cy="7315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60" y="1005840"/>
            <a:ext cx="5577840" cy="484632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005840"/>
            <a:ext cx="5577840" cy="484632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406BC8-8ED2-4FB9-9CC1-C26081116C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760" y="5943600"/>
            <a:ext cx="11430000" cy="548640"/>
          </a:xfrm>
          <a:solidFill>
            <a:srgbClr val="0040C0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  <a:lvl2pPr marL="28733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675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880"/>
            <a:ext cx="11430000" cy="73152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1005840"/>
            <a:ext cx="5577840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5760" y="1737360"/>
            <a:ext cx="5577840" cy="466344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005840"/>
            <a:ext cx="5577840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19" y="1737360"/>
            <a:ext cx="5577840" cy="466344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701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591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2" y="95692"/>
            <a:ext cx="12194025" cy="6422065"/>
          </a:xfrm>
          <a:prstGeom prst="rect">
            <a:avLst/>
          </a:prstGeom>
        </p:spPr>
      </p:pic>
      <p:sp>
        <p:nvSpPr>
          <p:cNvPr id="15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4688" y="2712785"/>
            <a:ext cx="12196689" cy="1626781"/>
          </a:xfrm>
          <a:ln>
            <a:noFill/>
          </a:ln>
        </p:spPr>
        <p:txBody>
          <a:bodyPr anchor="ctr">
            <a:normAutofit/>
          </a:bodyPr>
          <a:lstStyle>
            <a:lvl1pPr algn="ctr">
              <a:spcAft>
                <a:spcPts val="6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9479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1A6DA3-52E9-4C01-831A-0277CB940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" y="95692"/>
            <a:ext cx="12194023" cy="642206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0" y="3223723"/>
            <a:ext cx="12192000" cy="6049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2800" b="1" spc="150" baseline="0" dirty="0">
                <a:solidFill>
                  <a:schemeClr val="bg1"/>
                </a:solidFill>
                <a:latin typeface="+mj-lt"/>
              </a:rPr>
              <a:t>Together…Shaping the Future of Electricity</a:t>
            </a:r>
          </a:p>
        </p:txBody>
      </p:sp>
    </p:spTree>
    <p:extLst>
      <p:ext uri="{BB962C8B-B14F-4D97-AF65-F5344CB8AC3E}">
        <p14:creationId xmlns:p14="http://schemas.microsoft.com/office/powerpoint/2010/main" val="1243226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C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18" name="TextBox 17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19" name="Straight Connector 18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22" name="Picture 21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24" name="Picture 23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30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31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2" name="Rectangle 31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72815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&amp;SES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7308F02-9F65-47F1-B7CB-9D635F29AE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21" name="TextBox 20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6" name="Picture 25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27" name="Picture 26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28" name="Picture 27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30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31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2" name="Rectangle 31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9030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21" name="TextBox 20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6" name="Picture 25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27" name="Picture 26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28" name="Picture 27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30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31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2" name="Rectangle 31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9584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&amp;LC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18" name="TextBox 17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19" name="Straight Connector 18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" name="Picture 19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21" name="Picture 20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23" name="Picture 22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30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31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2" name="Rectangle 31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26717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G&amp;ES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14" name="TextBox 13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15" name="Straight Connector 14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5" name="Picture 4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6" name="Picture 5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21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22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4" name="Rectangle 23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697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&amp;DI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 Box 47"/>
          <p:cNvSpPr txBox="1">
            <a:spLocks noChangeArrowheads="1"/>
          </p:cNvSpPr>
          <p:nvPr userDrawn="1"/>
        </p:nvSpPr>
        <p:spPr bwMode="auto">
          <a:xfrm>
            <a:off x="1912610" y="6505633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21" name="TextBox 20">
            <a:hlinkClick r:id="rId3"/>
          </p:cNvPr>
          <p:cNvSpPr txBox="1"/>
          <p:nvPr userDrawn="1"/>
        </p:nvSpPr>
        <p:spPr>
          <a:xfrm>
            <a:off x="338624" y="6462580"/>
            <a:ext cx="151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spc="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cxnSp>
        <p:nvCxnSpPr>
          <p:cNvPr id="24" name="Straight Connector 23"/>
          <p:cNvCxnSpPr/>
          <p:nvPr userDrawn="1"/>
        </p:nvCxnSpPr>
        <p:spPr bwMode="auto">
          <a:xfrm>
            <a:off x="1849289" y="6181725"/>
            <a:ext cx="0" cy="5234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6" name="Picture 25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09" y="6284322"/>
            <a:ext cx="150229" cy="150229"/>
          </a:xfrm>
          <a:prstGeom prst="rect">
            <a:avLst/>
          </a:prstGeom>
        </p:spPr>
      </p:pic>
      <p:pic>
        <p:nvPicPr>
          <p:cNvPr id="27" name="Picture 26">
            <a:hlinkClick r:id="rId6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15" y="6277559"/>
            <a:ext cx="75579" cy="163755"/>
          </a:xfrm>
          <a:prstGeom prst="rect">
            <a:avLst/>
          </a:prstGeom>
        </p:spPr>
      </p:pic>
      <p:pic>
        <p:nvPicPr>
          <p:cNvPr id="28" name="Picture 27">
            <a:hlinkClick r:id="rId8"/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3" y="6293930"/>
            <a:ext cx="160709" cy="131013"/>
          </a:xfrm>
          <a:prstGeom prst="rect">
            <a:avLst/>
          </a:prstGeom>
        </p:spPr>
      </p:pic>
      <p:sp>
        <p:nvSpPr>
          <p:cNvPr id="30" name="Rectangle 3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65758" y="4023360"/>
            <a:ext cx="6217920" cy="1920240"/>
          </a:xfrm>
        </p:spPr>
        <p:txBody>
          <a:bodyPr numCol="1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/>
              <a:defRPr sz="20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Speaker’s Name</a:t>
            </a:r>
            <a:br>
              <a:rPr lang="en-US" dirty="0"/>
            </a:br>
            <a:r>
              <a:rPr lang="en-US" dirty="0"/>
              <a:t>Speaker’s Job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Event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31" name="Rectangle 3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58" y="731520"/>
            <a:ext cx="6217920" cy="2377440"/>
          </a:xfrm>
        </p:spPr>
        <p:txBody>
          <a:bodyPr anchor="b">
            <a:normAutofit/>
          </a:bodyPr>
          <a:lstStyle>
            <a:lvl1pPr algn="l">
              <a:spcAft>
                <a:spcPts val="6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2" name="Rectangle 31"/>
          <p:cNvSpPr/>
          <p:nvPr userDrawn="1"/>
        </p:nvSpPr>
        <p:spPr bwMode="auto">
          <a:xfrm flipH="1">
            <a:off x="-1" y="0"/>
            <a:ext cx="103465" cy="6858000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5758" y="3108960"/>
            <a:ext cx="6217920" cy="914400"/>
          </a:xfrm>
        </p:spPr>
        <p:txBody>
          <a:bodyPr>
            <a:normAutofit/>
          </a:bodyPr>
          <a:lstStyle>
            <a:lvl1pPr marL="0" indent="0">
              <a:buNone/>
              <a:defRPr sz="2400" b="1" baseline="0">
                <a:solidFill>
                  <a:srgbClr val="0040C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19197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11430000" cy="731520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" y="1005840"/>
            <a:ext cx="11430000" cy="53949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794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ighligh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11430000" cy="731520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" y="1005840"/>
            <a:ext cx="11430000" cy="4846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FAA409-EC2B-4245-BB55-6C0CC85D75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125" y="5943600"/>
            <a:ext cx="11430000" cy="548640"/>
          </a:xfrm>
          <a:solidFill>
            <a:srgbClr val="0040C0"/>
          </a:solidFill>
        </p:spPr>
        <p:txBody>
          <a:bodyPr anchor="ctr">
            <a:normAutofit/>
          </a:bodyPr>
          <a:lstStyle>
            <a:lvl1pPr marL="0" indent="0" algn="ctr"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432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://www.epri.com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760" y="182563"/>
            <a:ext cx="1146048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760" y="1005840"/>
            <a:ext cx="11460480" cy="551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21"/>
          <p:cNvSpPr/>
          <p:nvPr userDrawn="1"/>
        </p:nvSpPr>
        <p:spPr>
          <a:xfrm>
            <a:off x="0" y="6602042"/>
            <a:ext cx="10458450" cy="184150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 Box 47"/>
          <p:cNvSpPr txBox="1">
            <a:spLocks noChangeArrowheads="1"/>
          </p:cNvSpPr>
          <p:nvPr userDrawn="1"/>
        </p:nvSpPr>
        <p:spPr bwMode="auto">
          <a:xfrm>
            <a:off x="4656903" y="6586395"/>
            <a:ext cx="28616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© 2021 Electric Power Research Institute, Inc. All rights reserved.</a:t>
            </a:r>
          </a:p>
        </p:txBody>
      </p:sp>
      <p:sp>
        <p:nvSpPr>
          <p:cNvPr id="13" name="TextBox 12">
            <a:hlinkClick r:id="rId19"/>
          </p:cNvPr>
          <p:cNvSpPr txBox="1"/>
          <p:nvPr userDrawn="1"/>
        </p:nvSpPr>
        <p:spPr>
          <a:xfrm>
            <a:off x="1892567" y="6586395"/>
            <a:ext cx="1220110" cy="21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b="1" spc="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www.epri.com</a:t>
            </a:r>
          </a:p>
        </p:txBody>
      </p:sp>
      <p:sp>
        <p:nvSpPr>
          <p:cNvPr id="1060" name="Text Box 36"/>
          <p:cNvSpPr txBox="1">
            <a:spLocks noChangeArrowheads="1"/>
          </p:cNvSpPr>
          <p:nvPr/>
        </p:nvSpPr>
        <p:spPr bwMode="auto">
          <a:xfrm>
            <a:off x="81280" y="6586395"/>
            <a:ext cx="81068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fld id="{324FBA8B-C479-4BF9-A515-8ED623D42A4A}" type="slidenum"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pPr algn="l">
                <a:spcBef>
                  <a:spcPts val="0"/>
                </a:spcBef>
              </a:pPr>
              <a:t>‹#›</a:t>
            </a:fld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417" y="6579063"/>
            <a:ext cx="1385206" cy="225889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 rot="5400000" flipH="1">
            <a:off x="6044268" y="-6044268"/>
            <a:ext cx="103465" cy="12192001"/>
          </a:xfrm>
          <a:prstGeom prst="rect">
            <a:avLst/>
          </a:prstGeom>
          <a:solidFill>
            <a:srgbClr val="004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8" r:id="rId3"/>
    <p:sldLayoutId id="2147483696" r:id="rId4"/>
    <p:sldLayoutId id="2147483694" r:id="rId5"/>
    <p:sldLayoutId id="2147483693" r:id="rId6"/>
    <p:sldLayoutId id="2147483695" r:id="rId7"/>
    <p:sldLayoutId id="2147483666" r:id="rId8"/>
    <p:sldLayoutId id="2147483686" r:id="rId9"/>
    <p:sldLayoutId id="2147483685" r:id="rId10"/>
    <p:sldLayoutId id="2147483670" r:id="rId11"/>
    <p:sldLayoutId id="2147483668" r:id="rId12"/>
    <p:sldLayoutId id="2147483697" r:id="rId13"/>
    <p:sldLayoutId id="2147483669" r:id="rId14"/>
    <p:sldLayoutId id="2147483671" r:id="rId15"/>
    <p:sldLayoutId id="2147483684" r:id="rId16"/>
    <p:sldLayoutId id="2147483677" r:id="rId17"/>
  </p:sldLayoutIdLst>
  <p:txStyles>
    <p:titleStyle>
      <a:lvl1pPr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231775" indent="-231775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1">
            <a:lumMod val="65000"/>
            <a:lumOff val="35000"/>
          </a:schemeClr>
        </a:buClr>
        <a:buSzPct val="80000"/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566738" indent="-279400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1">
            <a:lumMod val="65000"/>
            <a:lumOff val="35000"/>
          </a:schemeClr>
        </a:buClr>
        <a:buSzPct val="80000"/>
        <a:buChar char="–"/>
        <a:defRPr sz="2800">
          <a:solidFill>
            <a:schemeClr val="tx1"/>
          </a:solidFill>
          <a:latin typeface="+mn-lt"/>
        </a:defRPr>
      </a:lvl2pPr>
      <a:lvl3pPr marL="855663" indent="-22383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1">
            <a:lumMod val="65000"/>
            <a:lumOff val="35000"/>
          </a:schemeClr>
        </a:buClr>
        <a:buSzPct val="80000"/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3pPr>
      <a:lvl4pPr marL="1262063" indent="-288925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1">
            <a:lumMod val="65000"/>
            <a:lumOff val="35000"/>
          </a:schemeClr>
        </a:buClr>
        <a:buSzPct val="80000"/>
        <a:buChar char="–"/>
        <a:defRPr sz="2800">
          <a:solidFill>
            <a:schemeClr val="tx1"/>
          </a:solidFill>
          <a:latin typeface="+mn-lt"/>
        </a:defRPr>
      </a:lvl4pPr>
      <a:lvl5pPr marL="1538288" indent="-225425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1">
            <a:lumMod val="65000"/>
            <a:lumOff val="35000"/>
          </a:schemeClr>
        </a:buClr>
        <a:buSzPct val="80000"/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5pPr>
      <a:lvl6pPr marL="19446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6pPr>
      <a:lvl7pPr marL="24018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7pPr>
      <a:lvl8pPr marL="28590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8pPr>
      <a:lvl9pPr marL="33162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97E7E8D-7E30-4BDF-A848-3C2BFB9104B6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US 2020 Energy Market Value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69BC57-43E2-4440-8B92-F9E53BD262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Reference Case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5A51C4E9-CDBB-4287-ACD7-78010974A675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/>
              <a:t>Miles Evans</a:t>
            </a:r>
          </a:p>
          <a:p>
            <a:r>
              <a:rPr lang="en-US" dirty="0"/>
              <a:t>08/05/2021</a:t>
            </a:r>
          </a:p>
        </p:txBody>
      </p:sp>
    </p:spTree>
    <p:extLst>
      <p:ext uri="{BB962C8B-B14F-4D97-AF65-F5344CB8AC3E}">
        <p14:creationId xmlns:p14="http://schemas.microsoft.com/office/powerpoint/2010/main" val="2433604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307894-584A-4E7F-8E64-07697D6F5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Description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6EB359-380D-4A40-9869-12990BD66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005840"/>
            <a:ext cx="6638925" cy="53949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Value of Energy Shifting</a:t>
            </a:r>
          </a:p>
          <a:p>
            <a:r>
              <a:rPr lang="en-US" dirty="0"/>
              <a:t>Hub-level across United States ISO/RTO regions</a:t>
            </a:r>
          </a:p>
          <a:p>
            <a:r>
              <a:rPr lang="en-US" dirty="0"/>
              <a:t>Energy time shifting only</a:t>
            </a:r>
          </a:p>
          <a:p>
            <a:r>
              <a:rPr lang="en-US" dirty="0"/>
              <a:t>Very simple storage model</a:t>
            </a:r>
          </a:p>
          <a:p>
            <a:pPr lvl="1"/>
            <a:r>
              <a:rPr lang="en-US" dirty="0"/>
              <a:t>85% roundtrip efficiency</a:t>
            </a:r>
          </a:p>
          <a:p>
            <a:pPr lvl="1"/>
            <a:r>
              <a:rPr lang="en-US" dirty="0"/>
              <a:t>Variable duration (2-96 hours)</a:t>
            </a:r>
          </a:p>
          <a:p>
            <a:pPr lvl="1"/>
            <a:r>
              <a:rPr lang="en-US" dirty="0"/>
              <a:t>No auxiliary load, self discharge, minimum power, etc.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6AD70754-3BF2-4C1C-9B6B-AD45C89B8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23810" r="2929" b="7018"/>
          <a:stretch/>
        </p:blipFill>
        <p:spPr>
          <a:xfrm>
            <a:off x="6276975" y="2590801"/>
            <a:ext cx="5381626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0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D4A84-5B6F-4BB2-AAF3-CADA37E28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9717D-8F6F-4B8A-8392-0477A234E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Install command line version of DER-VET and StorageVET as a sub-module</a:t>
            </a:r>
          </a:p>
          <a:p>
            <a:r>
              <a:rPr lang="en-US" dirty="0"/>
              <a:t>Download Reference Case .zip file and extract contents</a:t>
            </a:r>
          </a:p>
          <a:p>
            <a:r>
              <a:rPr lang="en-US" dirty="0"/>
              <a:t>Move model parameters files to </a:t>
            </a:r>
            <a:r>
              <a:rPr lang="en-US" dirty="0" err="1"/>
              <a:t>dervet</a:t>
            </a:r>
            <a:r>
              <a:rPr lang="en-US" dirty="0"/>
              <a:t> folder</a:t>
            </a:r>
          </a:p>
          <a:p>
            <a:r>
              <a:rPr lang="en-US" dirty="0"/>
              <a:t>Move run_all.bat to </a:t>
            </a:r>
            <a:r>
              <a:rPr lang="en-US" dirty="0" err="1"/>
              <a:t>dervet</a:t>
            </a:r>
            <a:r>
              <a:rPr lang="en-US" dirty="0"/>
              <a:t> folder</a:t>
            </a:r>
          </a:p>
          <a:p>
            <a:r>
              <a:rPr lang="en-US" dirty="0"/>
              <a:t>Move timeseries data files to </a:t>
            </a:r>
            <a:r>
              <a:rPr lang="en-US" dirty="0" err="1"/>
              <a:t>dervet</a:t>
            </a:r>
            <a:r>
              <a:rPr lang="en-US" dirty="0"/>
              <a:t>\storagevet\data\Timeseries Files</a:t>
            </a:r>
          </a:p>
          <a:p>
            <a:r>
              <a:rPr lang="en-US" dirty="0"/>
              <a:t>Move other data files to </a:t>
            </a:r>
            <a:r>
              <a:rPr lang="en-US" dirty="0" err="1"/>
              <a:t>dervet</a:t>
            </a:r>
            <a:r>
              <a:rPr lang="en-US" dirty="0"/>
              <a:t>\storagevet\data</a:t>
            </a:r>
          </a:p>
          <a:p>
            <a:r>
              <a:rPr lang="en-US" dirty="0"/>
              <a:t>Run all cases at once with run_all.bat file on Windows</a:t>
            </a:r>
          </a:p>
          <a:p>
            <a:pPr lvl="1"/>
            <a:r>
              <a:rPr lang="en-US" dirty="0"/>
              <a:t>Open anaconda prompt</a:t>
            </a:r>
          </a:p>
          <a:p>
            <a:pPr lvl="1"/>
            <a:r>
              <a:rPr lang="en-US" dirty="0"/>
              <a:t>cd to </a:t>
            </a:r>
            <a:r>
              <a:rPr lang="en-US" dirty="0" err="1"/>
              <a:t>dervet</a:t>
            </a:r>
            <a:r>
              <a:rPr lang="en-US" dirty="0"/>
              <a:t> directory</a:t>
            </a:r>
          </a:p>
          <a:p>
            <a:pPr lvl="1"/>
            <a:r>
              <a:rPr lang="en-US" dirty="0"/>
              <a:t>Activate DER-VET virtual environment</a:t>
            </a:r>
          </a:p>
          <a:p>
            <a:pPr lvl="1"/>
            <a:r>
              <a:rPr lang="en-US" dirty="0"/>
              <a:t>Type “run_all.bat” and hit enter</a:t>
            </a:r>
          </a:p>
        </p:txBody>
      </p:sp>
    </p:spTree>
    <p:extLst>
      <p:ext uri="{BB962C8B-B14F-4D97-AF65-F5344CB8AC3E}">
        <p14:creationId xmlns:p14="http://schemas.microsoft.com/office/powerpoint/2010/main" val="2612131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321C7-62E0-4FAB-B884-3131EF460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5" name="Content Placeholder 4" descr="Chart, line chart&#10;&#10;Description automatically generated">
            <a:extLst>
              <a:ext uri="{FF2B5EF4-FFF2-40B4-BE49-F238E27FC236}">
                <a16:creationId xmlns:a16="http://schemas.microsoft.com/office/drawing/2014/main" id="{CA051915-EEB6-4804-B29F-D980213560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558" y="914083"/>
            <a:ext cx="9749042" cy="5622017"/>
          </a:xfrm>
        </p:spPr>
      </p:pic>
    </p:spTree>
    <p:extLst>
      <p:ext uri="{BB962C8B-B14F-4D97-AF65-F5344CB8AC3E}">
        <p14:creationId xmlns:p14="http://schemas.microsoft.com/office/powerpoint/2010/main" val="2657145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D9A7C-AFB5-4FA1-82CE-D01666F69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Picture 3" descr="Chart, histogram&#10;&#10;Description automatically generated">
            <a:extLst>
              <a:ext uri="{FF2B5EF4-FFF2-40B4-BE49-F238E27FC236}">
                <a16:creationId xmlns:a16="http://schemas.microsoft.com/office/drawing/2014/main" id="{A0DE0C7A-C9FA-4182-A4EF-8391FA568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553" y="914083"/>
            <a:ext cx="8047094" cy="53655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E95EB8-D4E4-4C87-A6F2-D0C1C53ADFDD}"/>
              </a:ext>
            </a:extLst>
          </p:cNvPr>
          <p:cNvSpPr txBox="1"/>
          <p:nvPr/>
        </p:nvSpPr>
        <p:spPr>
          <a:xfrm>
            <a:off x="3316778" y="5762615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000" dirty="0">
                <a:solidFill>
                  <a:schemeClr val="tx1"/>
                </a:solidFill>
                <a:latin typeface="+mn-lt"/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3345E3-A3BF-4ADC-A22B-126DAF65D2AF}"/>
              </a:ext>
            </a:extLst>
          </p:cNvPr>
          <p:cNvSpPr txBox="1"/>
          <p:nvPr/>
        </p:nvSpPr>
        <p:spPr>
          <a:xfrm>
            <a:off x="2216353" y="1399382"/>
            <a:ext cx="4796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000" dirty="0">
                <a:solidFill>
                  <a:schemeClr val="tx1"/>
                </a:solidFill>
                <a:latin typeface="+mn-lt"/>
              </a:rPr>
              <a:t>200.0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1D0317-E56A-4BCA-A490-03F2DEADD801}"/>
              </a:ext>
            </a:extLst>
          </p:cNvPr>
          <p:cNvSpPr txBox="1"/>
          <p:nvPr/>
        </p:nvSpPr>
        <p:spPr>
          <a:xfrm>
            <a:off x="9959109" y="1071570"/>
            <a:ext cx="2232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Assuming 10yr life and 7% discount rate</a:t>
            </a:r>
          </a:p>
        </p:txBody>
      </p:sp>
    </p:spTree>
    <p:extLst>
      <p:ext uri="{BB962C8B-B14F-4D97-AF65-F5344CB8AC3E}">
        <p14:creationId xmlns:p14="http://schemas.microsoft.com/office/powerpoint/2010/main" val="309995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AE9D3-9A40-4885-8701-EF000752D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9B0D0-F1EE-4FD5-99C5-E7912AFBC8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capacity value or other services (note, ERCOT is included)</a:t>
            </a:r>
          </a:p>
          <a:p>
            <a:pPr lvl="1"/>
            <a:r>
              <a:rPr lang="en-US" dirty="0"/>
              <a:t>Future work could add in capacity value, where applicable</a:t>
            </a:r>
          </a:p>
          <a:p>
            <a:r>
              <a:rPr lang="en-US" dirty="0"/>
              <a:t>Only looked at one historical year of data (2020)</a:t>
            </a:r>
          </a:p>
          <a:p>
            <a:pPr lvl="1"/>
            <a:r>
              <a:rPr lang="en-US" dirty="0"/>
              <a:t>Future work could bring in projections</a:t>
            </a:r>
          </a:p>
          <a:p>
            <a:r>
              <a:rPr lang="en-US" dirty="0"/>
              <a:t>Only highly simplified Li-ion reference specs were used</a:t>
            </a:r>
          </a:p>
          <a:p>
            <a:pPr lvl="1"/>
            <a:r>
              <a:rPr lang="en-US" dirty="0"/>
              <a:t>Longer lived, lower efficiency technology options would be interesting, especially for the longer durations.</a:t>
            </a:r>
          </a:p>
          <a:p>
            <a:pPr lvl="1"/>
            <a:r>
              <a:rPr lang="en-US" dirty="0"/>
              <a:t>More detailed technology specs could improve results</a:t>
            </a:r>
          </a:p>
        </p:txBody>
      </p:sp>
    </p:spTree>
    <p:extLst>
      <p:ext uri="{BB962C8B-B14F-4D97-AF65-F5344CB8AC3E}">
        <p14:creationId xmlns:p14="http://schemas.microsoft.com/office/powerpoint/2010/main" val="386688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523836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owerPoint Theme">
  <a:themeElements>
    <a:clrScheme name="Custom 2">
      <a:dk1>
        <a:srgbClr val="000000"/>
      </a:dk1>
      <a:lt1>
        <a:srgbClr val="FFFFFF"/>
      </a:lt1>
      <a:dk2>
        <a:srgbClr val="0043C8"/>
      </a:dk2>
      <a:lt2>
        <a:srgbClr val="929292"/>
      </a:lt2>
      <a:accent1>
        <a:srgbClr val="00B0F0"/>
      </a:accent1>
      <a:accent2>
        <a:srgbClr val="287A3D"/>
      </a:accent2>
      <a:accent3>
        <a:srgbClr val="F27B04"/>
      </a:accent3>
      <a:accent4>
        <a:srgbClr val="0070C0"/>
      </a:accent4>
      <a:accent5>
        <a:srgbClr val="C54343"/>
      </a:accent5>
      <a:accent6>
        <a:srgbClr val="2FC7C3"/>
      </a:accent6>
      <a:hlink>
        <a:srgbClr val="0070C0"/>
      </a:hlink>
      <a:folHlink>
        <a:srgbClr val="E05428"/>
      </a:folHlink>
    </a:clrScheme>
    <a:fontScheme name="EPRI 2019 PP Font Theme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R="0" algn="ctr" defTabSz="914400" rtl="0" eaLnBrk="0" fontAlgn="base" latinLnBrk="0" hangingPunct="0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219075" marR="0" indent="-219075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spcBef>
            <a:spcPts val="0"/>
          </a:spcBef>
          <a:defRPr sz="18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3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B0435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D4B0B5"/>
        </a:accent5>
        <a:accent6>
          <a:srgbClr val="005C8A"/>
        </a:accent6>
        <a:hlink>
          <a:srgbClr val="FFA432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4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A432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5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9933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6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9933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56D21D88-00DB-4B96-BC00-0582C12A9FE9}" vid="{F64E7A8B-D125-486F-BCBB-04186458D25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9d4eb815-23ed-48d9-b0c1-2b9ce0016f4e">EPRI PowerPoint Template</Categor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7101F030D76349B9BDDCB7E839049A" ma:contentTypeVersion="1" ma:contentTypeDescription="Create a new document." ma:contentTypeScope="" ma:versionID="734fc11b70f2696fea1b768389187637">
  <xsd:schema xmlns:xsd="http://www.w3.org/2001/XMLSchema" xmlns:xs="http://www.w3.org/2001/XMLSchema" xmlns:p="http://schemas.microsoft.com/office/2006/metadata/properties" xmlns:ns2="9d4eb815-23ed-48d9-b0c1-2b9ce0016f4e" targetNamespace="http://schemas.microsoft.com/office/2006/metadata/properties" ma:root="true" ma:fieldsID="2b4a09c436e99444c649b2400fdb07dc" ns2:_="">
    <xsd:import namespace="9d4eb815-23ed-48d9-b0c1-2b9ce0016f4e"/>
    <xsd:element name="properties">
      <xsd:complexType>
        <xsd:sequence>
          <xsd:element name="documentManagement">
            <xsd:complexType>
              <xsd:all>
                <xsd:element ref="ns2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eb815-23ed-48d9-b0c1-2b9ce0016f4e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format="Dropdown" ma:internalName="Category">
      <xsd:simpleType>
        <xsd:restriction base="dms:Choice">
          <xsd:enumeration value="EPRI PowerPoint Template"/>
          <xsd:enumeration value="Design Templates"/>
          <xsd:enumeration value="EPRI Letterhead"/>
          <xsd:enumeration value="Events, Conferences, Meetings"/>
          <xsd:enumeration value="Miscellaneou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521A8B-3986-40B6-95DF-B5A721DA9604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9d4eb815-23ed-48d9-b0c1-2b9ce0016f4e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F8FDBBD-CE4F-4A8C-8C02-158CA41BCB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eb815-23ed-48d9-b0c1-2b9ce0016f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9E07810-A7D8-4B3A-A78F-4052749F24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118</TotalTime>
  <Words>235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Wingdings</vt:lpstr>
      <vt:lpstr>2019 PowerPoint Theme</vt:lpstr>
      <vt:lpstr>US 2020 Energy Market Value</vt:lpstr>
      <vt:lpstr>Case Description</vt:lpstr>
      <vt:lpstr>Setup</vt:lpstr>
      <vt:lpstr>Results</vt:lpstr>
      <vt:lpstr>Results</vt:lpstr>
      <vt:lpstr>Conclusion</vt:lpstr>
      <vt:lpstr>PowerPoint Presentation</vt:lpstr>
    </vt:vector>
  </TitlesOfParts>
  <Company>Electric Power Research 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 2020 Energy Market Value</dc:title>
  <dc:subject>Version 1.2</dc:subject>
  <dc:creator>Evans, Miles</dc:creator>
  <dc:description>© 2020 Electric Power Research Institute, Inc. All rights reserved.</dc:description>
  <cp:lastModifiedBy>Evans, Miles</cp:lastModifiedBy>
  <cp:revision>16</cp:revision>
  <cp:lastPrinted>2014-11-24T20:31:07Z</cp:lastPrinted>
  <dcterms:created xsi:type="dcterms:W3CDTF">2021-08-04T19:13:01Z</dcterms:created>
  <dcterms:modified xsi:type="dcterms:W3CDTF">2021-08-04T21:11:49Z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0x010100D67101F030D76349B9BDDCB7E839049A</vt:lpwstr>
  </property>
</Properties>
</file>